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10282225" cx="18280050"/>
  <p:notesSz cx="6858000" cy="9144000"/>
  <p:embeddedFontLst>
    <p:embeddedFont>
      <p:font typeface="Corsiva"/>
      <p:regular r:id="rId14"/>
      <p:bold r:id="rId15"/>
      <p:italic r:id="rId16"/>
      <p:boldItalic r:id="rId17"/>
    </p:embeddedFon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Corsiva-bold.fntdata"/><Relationship Id="rId14" Type="http://schemas.openxmlformats.org/officeDocument/2006/relationships/font" Target="fonts/Corsiva-regular.fntdata"/><Relationship Id="rId17" Type="http://schemas.openxmlformats.org/officeDocument/2006/relationships/font" Target="fonts/Corsiva-boldItalic.fntdata"/><Relationship Id="rId16" Type="http://schemas.openxmlformats.org/officeDocument/2006/relationships/font" Target="fonts/Corsiva-italic.fntdata"/><Relationship Id="rId5" Type="http://schemas.openxmlformats.org/officeDocument/2006/relationships/notesMaster" Target="notesMasters/notesMaster1.xml"/><Relationship Id="rId19" Type="http://schemas.openxmlformats.org/officeDocument/2006/relationships/font" Target="fonts/Roboto-bold.fntdata"/><Relationship Id="rId6" Type="http://schemas.openxmlformats.org/officeDocument/2006/relationships/slide" Target="slides/slide1.xml"/><Relationship Id="rId18"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941cbbf61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941cbbf61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can also be used to cover topics that can be represented by an image/graph etc. Information which is half image/half information type. Like shown in the example above.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941cbbf61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2941cbbf61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can also be used to cover topics that can be represented by an image/graph etc. Information which is half image/half information type. Like shown in the example above.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can also be used to cover topics that can be represented by an image/graph etc. Information which is half image/half information type. Like shown in the example above.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6de2eb03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26de2eb03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like mentioned is to summarize the various videos we have seen in this section. This gives the viewers a sense of achievement that they have covered exactly what they were looking for.</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63" cy="114606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63" cy="202466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89" cy="2963228"/>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36" cy="8024284"/>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1.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143" name="Shape 143"/>
        <p:cNvGrpSpPr/>
        <p:nvPr/>
      </p:nvGrpSpPr>
      <p:grpSpPr>
        <a:xfrm>
          <a:off x="0" y="0"/>
          <a:ext cx="0" cy="0"/>
          <a:chOff x="0" y="0"/>
          <a:chExt cx="0" cy="0"/>
        </a:xfrm>
      </p:grpSpPr>
      <p:sp>
        <p:nvSpPr>
          <p:cNvPr id="144" name="Google Shape;144;p42"/>
          <p:cNvSpPr txBox="1"/>
          <p:nvPr>
            <p:ph type="ctrTitle"/>
          </p:nvPr>
        </p:nvSpPr>
        <p:spPr>
          <a:xfrm>
            <a:off x="685754" y="4422316"/>
            <a:ext cx="164367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D</a:t>
            </a:r>
            <a:r>
              <a:rPr lang="en"/>
              <a:t>etecting file modifications using diffs and hashes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3"/>
          <p:cNvSpPr txBox="1"/>
          <p:nvPr>
            <p:ph type="title"/>
          </p:nvPr>
        </p:nvSpPr>
        <p:spPr>
          <a:xfrm>
            <a:off x="200555" y="34902"/>
            <a:ext cx="17637370" cy="1204319"/>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150" name="Google Shape;150;p43"/>
          <p:cNvSpPr txBox="1"/>
          <p:nvPr>
            <p:ph idx="4294967295" type="body"/>
          </p:nvPr>
        </p:nvSpPr>
        <p:spPr>
          <a:xfrm>
            <a:off x="421357" y="1777588"/>
            <a:ext cx="17416766" cy="8039384"/>
          </a:xfrm>
          <a:prstGeom prst="rect">
            <a:avLst/>
          </a:prstGeom>
          <a:noFill/>
          <a:ln>
            <a:noFill/>
          </a:ln>
        </p:spPr>
        <p:txBody>
          <a:bodyPr anchorCtr="0" anchor="t" bIns="182675" lIns="182675" spcFirstLastPara="1" rIns="182675" wrap="square" tIns="182675">
            <a:noAutofit/>
          </a:bodyPr>
          <a:lstStyle/>
          <a:p>
            <a:pPr indent="-723084" lvl="0" marL="913584" rtl="0" algn="l">
              <a:spcBef>
                <a:spcPts val="0"/>
              </a:spcBef>
              <a:spcAft>
                <a:spcPts val="0"/>
              </a:spcAft>
              <a:buClr>
                <a:srgbClr val="434343"/>
              </a:buClr>
              <a:buSzPts val="3997"/>
              <a:buFont typeface="Calibri"/>
              <a:buChar char="●"/>
            </a:pPr>
            <a:r>
              <a:rPr lang="en" sz="3997">
                <a:solidFill>
                  <a:srgbClr val="434343"/>
                </a:solidFill>
              </a:rPr>
              <a:t>What is a hash?</a:t>
            </a:r>
            <a:endParaRPr sz="3997">
              <a:solidFill>
                <a:srgbClr val="434343"/>
              </a:solidFill>
            </a:endParaRPr>
          </a:p>
          <a:p>
            <a:pPr indent="-723084" lvl="0" marL="913584" marR="0" rtl="0" algn="l">
              <a:lnSpc>
                <a:spcPct val="115000"/>
              </a:lnSpc>
              <a:spcBef>
                <a:spcPts val="0"/>
              </a:spcBef>
              <a:spcAft>
                <a:spcPts val="0"/>
              </a:spcAft>
              <a:buClr>
                <a:srgbClr val="434343"/>
              </a:buClr>
              <a:buSzPts val="3997"/>
              <a:buFont typeface="Calibri"/>
              <a:buChar char="●"/>
            </a:pPr>
            <a:r>
              <a:rPr lang="en" sz="3997">
                <a:solidFill>
                  <a:srgbClr val="434343"/>
                </a:solidFill>
              </a:rPr>
              <a:t>What are diffs?</a:t>
            </a:r>
            <a:endParaRPr sz="3997">
              <a:solidFill>
                <a:srgbClr val="434343"/>
              </a:solidFill>
            </a:endParaRPr>
          </a:p>
          <a:p>
            <a:pPr indent="-723084" lvl="0" marL="913584" marR="0" rtl="0" algn="l">
              <a:lnSpc>
                <a:spcPct val="115000"/>
              </a:lnSpc>
              <a:spcBef>
                <a:spcPts val="0"/>
              </a:spcBef>
              <a:spcAft>
                <a:spcPts val="0"/>
              </a:spcAft>
              <a:buClr>
                <a:srgbClr val="434343"/>
              </a:buClr>
              <a:buSzPts val="3997"/>
              <a:buFont typeface="Calibri"/>
              <a:buChar char="●"/>
            </a:pPr>
            <a:r>
              <a:rPr lang="en" sz="3997">
                <a:solidFill>
                  <a:srgbClr val="434343"/>
                </a:solidFill>
              </a:rPr>
              <a:t>Code: compare a set of text files</a:t>
            </a:r>
            <a:endParaRPr sz="3997">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4"/>
          <p:cNvSpPr txBox="1"/>
          <p:nvPr>
            <p:ph type="title"/>
          </p:nvPr>
        </p:nvSpPr>
        <p:spPr>
          <a:xfrm>
            <a:off x="380828" y="1501417"/>
            <a:ext cx="16436700" cy="15348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sz="4300"/>
              <a:t>What is a hash?</a:t>
            </a:r>
            <a:endParaRPr sz="4300"/>
          </a:p>
        </p:txBody>
      </p:sp>
      <p:sp>
        <p:nvSpPr>
          <p:cNvPr id="156" name="Google Shape;156;p44"/>
          <p:cNvSpPr txBox="1"/>
          <p:nvPr/>
        </p:nvSpPr>
        <p:spPr>
          <a:xfrm>
            <a:off x="475000" y="3760625"/>
            <a:ext cx="13653900" cy="1886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None/>
            </a:pPr>
            <a:r>
              <a:rPr lang="en" sz="3997">
                <a:solidFill>
                  <a:srgbClr val="434343"/>
                </a:solidFill>
                <a:latin typeface="Calibri"/>
                <a:ea typeface="Calibri"/>
                <a:cs typeface="Calibri"/>
                <a:sym typeface="Calibri"/>
              </a:rPr>
              <a:t>A</a:t>
            </a:r>
            <a:r>
              <a:rPr b="1" lang="en" sz="3997">
                <a:solidFill>
                  <a:srgbClr val="434343"/>
                </a:solidFill>
                <a:latin typeface="Calibri"/>
                <a:ea typeface="Calibri"/>
                <a:cs typeface="Calibri"/>
                <a:sym typeface="Calibri"/>
              </a:rPr>
              <a:t> hash</a:t>
            </a:r>
            <a:r>
              <a:rPr lang="en" sz="3997">
                <a:solidFill>
                  <a:srgbClr val="434343"/>
                </a:solidFill>
                <a:latin typeface="Calibri"/>
                <a:ea typeface="Calibri"/>
                <a:cs typeface="Calibri"/>
                <a:sym typeface="Calibri"/>
              </a:rPr>
              <a:t> is an algorithm that “summarizes” a string of any length into a fixed-length string.</a:t>
            </a:r>
            <a:endParaRPr sz="3997">
              <a:solidFill>
                <a:srgbClr val="434343"/>
              </a:solidFill>
              <a:latin typeface="Calibri"/>
              <a:ea typeface="Calibri"/>
              <a:cs typeface="Calibri"/>
              <a:sym typeface="Calibri"/>
            </a:endParaRPr>
          </a:p>
        </p:txBody>
      </p:sp>
      <p:sp>
        <p:nvSpPr>
          <p:cNvPr id="157" name="Google Shape;157;p44"/>
          <p:cNvSpPr txBox="1"/>
          <p:nvPr/>
        </p:nvSpPr>
        <p:spPr>
          <a:xfrm rot="-439731">
            <a:off x="14201092" y="4113048"/>
            <a:ext cx="3294818" cy="134148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Corsiva"/>
                <a:ea typeface="Corsiva"/>
                <a:cs typeface="Corsiva"/>
                <a:sym typeface="Corsiva"/>
              </a:rPr>
              <a:t>H = f(S)</a:t>
            </a:r>
            <a:endParaRPr b="1" sz="6000">
              <a:latin typeface="Corsiva"/>
              <a:ea typeface="Corsiva"/>
              <a:cs typeface="Corsiva"/>
              <a:sym typeface="Corsiva"/>
            </a:endParaRPr>
          </a:p>
        </p:txBody>
      </p:sp>
      <p:sp>
        <p:nvSpPr>
          <p:cNvPr id="158" name="Google Shape;158;p44"/>
          <p:cNvSpPr txBox="1"/>
          <p:nvPr/>
        </p:nvSpPr>
        <p:spPr>
          <a:xfrm>
            <a:off x="475000" y="5722925"/>
            <a:ext cx="14492100" cy="266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None/>
            </a:pPr>
            <a:r>
              <a:rPr lang="en" sz="3997">
                <a:solidFill>
                  <a:srgbClr val="434343"/>
                </a:solidFill>
                <a:latin typeface="Calibri"/>
                <a:ea typeface="Calibri"/>
                <a:cs typeface="Calibri"/>
                <a:sym typeface="Calibri"/>
              </a:rPr>
              <a:t>Lots of hashing algorithms exist, but all of them ensure:</a:t>
            </a:r>
            <a:endParaRPr sz="3997">
              <a:solidFill>
                <a:srgbClr val="434343"/>
              </a:solidFill>
              <a:latin typeface="Calibri"/>
              <a:ea typeface="Calibri"/>
              <a:cs typeface="Calibri"/>
              <a:sym typeface="Calibri"/>
            </a:endParaRPr>
          </a:p>
          <a:p>
            <a:pPr indent="-659775" lvl="0" marL="1370784" rtl="0" algn="l">
              <a:lnSpc>
                <a:spcPct val="115000"/>
              </a:lnSpc>
              <a:spcBef>
                <a:spcPts val="1600"/>
              </a:spcBef>
              <a:spcAft>
                <a:spcPts val="0"/>
              </a:spcAft>
              <a:buClr>
                <a:srgbClr val="434343"/>
              </a:buClr>
              <a:buSzPts val="3000"/>
              <a:buFont typeface="Calibri"/>
              <a:buChar char="●"/>
            </a:pPr>
            <a:r>
              <a:rPr b="1" lang="en" sz="3000">
                <a:solidFill>
                  <a:srgbClr val="434343"/>
                </a:solidFill>
                <a:latin typeface="Calibri"/>
                <a:ea typeface="Calibri"/>
                <a:cs typeface="Calibri"/>
                <a:sym typeface="Calibri"/>
              </a:rPr>
              <a:t>No collisions</a:t>
            </a:r>
            <a:r>
              <a:rPr lang="en" sz="3000">
                <a:solidFill>
                  <a:srgbClr val="434343"/>
                </a:solidFill>
                <a:latin typeface="Calibri"/>
                <a:ea typeface="Calibri"/>
                <a:cs typeface="Calibri"/>
                <a:sym typeface="Calibri"/>
              </a:rPr>
              <a:t>: it’s very difficult that different strings have the same hash</a:t>
            </a:r>
            <a:endParaRPr sz="3000">
              <a:solidFill>
                <a:srgbClr val="434343"/>
              </a:solidFill>
              <a:latin typeface="Calibri"/>
              <a:ea typeface="Calibri"/>
              <a:cs typeface="Calibri"/>
              <a:sym typeface="Calibri"/>
            </a:endParaRPr>
          </a:p>
          <a:p>
            <a:pPr indent="-659775" lvl="0" marL="1370784" rtl="0" algn="l">
              <a:lnSpc>
                <a:spcPct val="115000"/>
              </a:lnSpc>
              <a:spcBef>
                <a:spcPts val="0"/>
              </a:spcBef>
              <a:spcAft>
                <a:spcPts val="0"/>
              </a:spcAft>
              <a:buClr>
                <a:srgbClr val="434343"/>
              </a:buClr>
              <a:buSzPts val="3000"/>
              <a:buFont typeface="Calibri"/>
              <a:buChar char="●"/>
            </a:pPr>
            <a:r>
              <a:rPr b="1" lang="en" sz="3000">
                <a:solidFill>
                  <a:srgbClr val="434343"/>
                </a:solidFill>
                <a:latin typeface="Calibri"/>
                <a:ea typeface="Calibri"/>
                <a:cs typeface="Calibri"/>
                <a:sym typeface="Calibri"/>
              </a:rPr>
              <a:t>Impossible to revert</a:t>
            </a:r>
            <a:r>
              <a:rPr lang="en" sz="3000">
                <a:solidFill>
                  <a:srgbClr val="434343"/>
                </a:solidFill>
                <a:latin typeface="Calibri"/>
                <a:ea typeface="Calibri"/>
                <a:cs typeface="Calibri"/>
                <a:sym typeface="Calibri"/>
              </a:rPr>
              <a:t>: given a hash, it’s very difficult to find its originating string</a:t>
            </a:r>
            <a:endParaRPr b="1" sz="3997">
              <a:solidFill>
                <a:srgbClr val="434343"/>
              </a:solidFill>
              <a:latin typeface="Calibri"/>
              <a:ea typeface="Calibri"/>
              <a:cs typeface="Calibri"/>
              <a:sym typeface="Calibri"/>
            </a:endParaRPr>
          </a:p>
        </p:txBody>
      </p:sp>
      <p:sp>
        <p:nvSpPr>
          <p:cNvPr id="159" name="Google Shape;159;p44"/>
          <p:cNvSpPr txBox="1"/>
          <p:nvPr/>
        </p:nvSpPr>
        <p:spPr>
          <a:xfrm>
            <a:off x="9187350" y="8447950"/>
            <a:ext cx="8245800" cy="1076700"/>
          </a:xfrm>
          <a:prstGeom prst="rect">
            <a:avLst/>
          </a:prstGeom>
          <a:solidFill>
            <a:srgbClr val="FFF2CC"/>
          </a:solidFill>
          <a:ln>
            <a:noFill/>
          </a:ln>
        </p:spPr>
        <p:txBody>
          <a:bodyPr anchorCtr="0" anchor="ctr" bIns="91425" lIns="91425" spcFirstLastPara="1" rIns="91425" wrap="square" tIns="91425">
            <a:noAutofit/>
          </a:bodyPr>
          <a:lstStyle/>
          <a:p>
            <a:pPr indent="0" lvl="0" marL="139700" marR="139700" rtl="0" algn="l">
              <a:lnSpc>
                <a:spcPct val="98181"/>
              </a:lnSpc>
              <a:spcBef>
                <a:spcPts val="0"/>
              </a:spcBef>
              <a:spcAft>
                <a:spcPts val="0"/>
              </a:spcAft>
              <a:buNone/>
            </a:pPr>
            <a:r>
              <a:rPr b="1" lang="en" sz="3000">
                <a:solidFill>
                  <a:srgbClr val="333333"/>
                </a:solidFill>
                <a:latin typeface="Courier New"/>
                <a:ea typeface="Courier New"/>
                <a:cs typeface="Courier New"/>
                <a:sym typeface="Courier New"/>
              </a:rPr>
              <a:t>hashlib</a:t>
            </a:r>
            <a:r>
              <a:rPr b="1" lang="en" sz="3000">
                <a:solidFill>
                  <a:srgbClr val="666666"/>
                </a:solidFill>
                <a:latin typeface="Courier New"/>
                <a:ea typeface="Courier New"/>
                <a:cs typeface="Courier New"/>
                <a:sym typeface="Courier New"/>
              </a:rPr>
              <a:t>.</a:t>
            </a:r>
            <a:r>
              <a:rPr b="1" lang="en" sz="3000">
                <a:solidFill>
                  <a:srgbClr val="333333"/>
                </a:solidFill>
                <a:latin typeface="Courier New"/>
                <a:ea typeface="Courier New"/>
                <a:cs typeface="Courier New"/>
                <a:sym typeface="Courier New"/>
              </a:rPr>
              <a:t>sha1(), hashlib.md5(), ...</a:t>
            </a:r>
            <a:endParaRPr b="1" sz="3000">
              <a:solidFill>
                <a:srgbClr val="333333"/>
              </a:solidFill>
              <a:latin typeface="Courier New"/>
              <a:ea typeface="Courier New"/>
              <a:cs typeface="Courier New"/>
              <a:sym typeface="Courier New"/>
            </a:endParaRPr>
          </a:p>
        </p:txBody>
      </p:sp>
      <p:sp>
        <p:nvSpPr>
          <p:cNvPr id="160" name="Google Shape;160;p44"/>
          <p:cNvSpPr txBox="1"/>
          <p:nvPr/>
        </p:nvSpPr>
        <p:spPr>
          <a:xfrm>
            <a:off x="475000" y="8447950"/>
            <a:ext cx="8525100" cy="1076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None/>
            </a:pPr>
            <a:r>
              <a:rPr lang="en" sz="3997">
                <a:solidFill>
                  <a:srgbClr val="434343"/>
                </a:solidFill>
                <a:latin typeface="Calibri"/>
                <a:ea typeface="Calibri"/>
                <a:cs typeface="Calibri"/>
                <a:sym typeface="Calibri"/>
              </a:rPr>
              <a:t>Python provides the </a:t>
            </a:r>
            <a:r>
              <a:rPr lang="en" sz="3997">
                <a:solidFill>
                  <a:srgbClr val="434343"/>
                </a:solidFill>
                <a:latin typeface="Courier New"/>
                <a:ea typeface="Courier New"/>
                <a:cs typeface="Courier New"/>
                <a:sym typeface="Courier New"/>
              </a:rPr>
              <a:t>hashlib</a:t>
            </a:r>
            <a:r>
              <a:rPr lang="en" sz="3997">
                <a:solidFill>
                  <a:srgbClr val="434343"/>
                </a:solidFill>
                <a:latin typeface="Calibri"/>
                <a:ea typeface="Calibri"/>
                <a:cs typeface="Calibri"/>
                <a:sym typeface="Calibri"/>
              </a:rPr>
              <a:t> module:</a:t>
            </a:r>
            <a:endParaRPr sz="3997">
              <a:solidFill>
                <a:srgbClr val="434343"/>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45"/>
          <p:cNvSpPr txBox="1"/>
          <p:nvPr>
            <p:ph type="title"/>
          </p:nvPr>
        </p:nvSpPr>
        <p:spPr>
          <a:xfrm>
            <a:off x="395053" y="1501417"/>
            <a:ext cx="16436700" cy="15348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sz="4300"/>
              <a:t>What are diffs? (1/2)</a:t>
            </a:r>
            <a:endParaRPr sz="4300"/>
          </a:p>
        </p:txBody>
      </p:sp>
      <p:sp>
        <p:nvSpPr>
          <p:cNvPr id="166" name="Google Shape;166;p45"/>
          <p:cNvSpPr txBox="1"/>
          <p:nvPr/>
        </p:nvSpPr>
        <p:spPr>
          <a:xfrm>
            <a:off x="380825" y="3760625"/>
            <a:ext cx="17422500" cy="295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None/>
            </a:pPr>
            <a:r>
              <a:rPr b="1" lang="en" sz="3997">
                <a:solidFill>
                  <a:srgbClr val="434343"/>
                </a:solidFill>
                <a:latin typeface="Calibri"/>
                <a:ea typeface="Calibri"/>
                <a:cs typeface="Calibri"/>
                <a:sym typeface="Calibri"/>
              </a:rPr>
              <a:t>Diffs</a:t>
            </a:r>
            <a:r>
              <a:rPr lang="en" sz="3997">
                <a:solidFill>
                  <a:srgbClr val="434343"/>
                </a:solidFill>
                <a:latin typeface="Calibri"/>
                <a:ea typeface="Calibri"/>
                <a:cs typeface="Calibri"/>
                <a:sym typeface="Calibri"/>
              </a:rPr>
              <a:t> are a way to express the </a:t>
            </a:r>
            <a:r>
              <a:rPr b="1" lang="en" sz="3997">
                <a:solidFill>
                  <a:srgbClr val="434343"/>
                </a:solidFill>
                <a:latin typeface="Calibri"/>
                <a:ea typeface="Calibri"/>
                <a:cs typeface="Calibri"/>
                <a:sym typeface="Calibri"/>
              </a:rPr>
              <a:t>line-wide</a:t>
            </a:r>
            <a:r>
              <a:rPr lang="en" sz="3997">
                <a:solidFill>
                  <a:srgbClr val="434343"/>
                </a:solidFill>
                <a:latin typeface="Calibri"/>
                <a:ea typeface="Calibri"/>
                <a:cs typeface="Calibri"/>
                <a:sym typeface="Calibri"/>
              </a:rPr>
              <a:t> </a:t>
            </a:r>
            <a:r>
              <a:rPr b="1" lang="en" sz="3997">
                <a:solidFill>
                  <a:srgbClr val="434343"/>
                </a:solidFill>
                <a:latin typeface="Calibri"/>
                <a:ea typeface="Calibri"/>
                <a:cs typeface="Calibri"/>
                <a:sym typeface="Calibri"/>
              </a:rPr>
              <a:t>comparison of the contents of two files:</a:t>
            </a:r>
            <a:endParaRPr b="1" sz="3997">
              <a:solidFill>
                <a:srgbClr val="434343"/>
              </a:solidFill>
              <a:latin typeface="Calibri"/>
              <a:ea typeface="Calibri"/>
              <a:cs typeface="Calibri"/>
              <a:sym typeface="Calibri"/>
            </a:endParaRPr>
          </a:p>
          <a:p>
            <a:pPr indent="-659775" lvl="0" marL="1370784" rtl="0" algn="l">
              <a:lnSpc>
                <a:spcPct val="115000"/>
              </a:lnSpc>
              <a:spcBef>
                <a:spcPts val="160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What lines exist only in the </a:t>
            </a:r>
            <a:r>
              <a:rPr b="1" lang="en" sz="3000">
                <a:solidFill>
                  <a:srgbClr val="434343"/>
                </a:solidFill>
                <a:latin typeface="Calibri"/>
                <a:ea typeface="Calibri"/>
                <a:cs typeface="Calibri"/>
                <a:sym typeface="Calibri"/>
              </a:rPr>
              <a:t>left</a:t>
            </a:r>
            <a:r>
              <a:rPr lang="en" sz="3000">
                <a:solidFill>
                  <a:srgbClr val="434343"/>
                </a:solidFill>
                <a:latin typeface="Calibri"/>
                <a:ea typeface="Calibri"/>
                <a:cs typeface="Calibri"/>
                <a:sym typeface="Calibri"/>
              </a:rPr>
              <a:t> file</a:t>
            </a:r>
            <a:endParaRPr sz="3000">
              <a:solidFill>
                <a:srgbClr val="434343"/>
              </a:solidFill>
              <a:latin typeface="Calibri"/>
              <a:ea typeface="Calibri"/>
              <a:cs typeface="Calibri"/>
              <a:sym typeface="Calibri"/>
            </a:endParaRPr>
          </a:p>
          <a:p>
            <a:pPr indent="-659775" lvl="0" marL="1370784"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What lines exist only in the </a:t>
            </a:r>
            <a:r>
              <a:rPr b="1" lang="en" sz="3000">
                <a:solidFill>
                  <a:srgbClr val="434343"/>
                </a:solidFill>
                <a:latin typeface="Calibri"/>
                <a:ea typeface="Calibri"/>
                <a:cs typeface="Calibri"/>
                <a:sym typeface="Calibri"/>
              </a:rPr>
              <a:t>right</a:t>
            </a:r>
            <a:r>
              <a:rPr lang="en" sz="3000">
                <a:solidFill>
                  <a:srgbClr val="434343"/>
                </a:solidFill>
                <a:latin typeface="Calibri"/>
                <a:ea typeface="Calibri"/>
                <a:cs typeface="Calibri"/>
                <a:sym typeface="Calibri"/>
              </a:rPr>
              <a:t> file</a:t>
            </a:r>
            <a:endParaRPr sz="3000">
              <a:solidFill>
                <a:srgbClr val="434343"/>
              </a:solidFill>
              <a:latin typeface="Calibri"/>
              <a:ea typeface="Calibri"/>
              <a:cs typeface="Calibri"/>
              <a:sym typeface="Calibri"/>
            </a:endParaRPr>
          </a:p>
          <a:p>
            <a:pPr indent="-659775" lvl="0" marL="1370784"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What lines exist in </a:t>
            </a:r>
            <a:r>
              <a:rPr b="1" lang="en" sz="3000">
                <a:solidFill>
                  <a:srgbClr val="434343"/>
                </a:solidFill>
                <a:latin typeface="Calibri"/>
                <a:ea typeface="Calibri"/>
                <a:cs typeface="Calibri"/>
                <a:sym typeface="Calibri"/>
              </a:rPr>
              <a:t>both</a:t>
            </a:r>
            <a:r>
              <a:rPr lang="en" sz="3000">
                <a:solidFill>
                  <a:srgbClr val="434343"/>
                </a:solidFill>
                <a:latin typeface="Calibri"/>
                <a:ea typeface="Calibri"/>
                <a:cs typeface="Calibri"/>
                <a:sym typeface="Calibri"/>
              </a:rPr>
              <a:t> files</a:t>
            </a:r>
            <a:endParaRPr sz="3997">
              <a:solidFill>
                <a:srgbClr val="434343"/>
              </a:solidFill>
              <a:latin typeface="Calibri"/>
              <a:ea typeface="Calibri"/>
              <a:cs typeface="Calibri"/>
              <a:sym typeface="Calibri"/>
            </a:endParaRPr>
          </a:p>
        </p:txBody>
      </p:sp>
      <p:sp>
        <p:nvSpPr>
          <p:cNvPr id="167" name="Google Shape;167;p45"/>
          <p:cNvSpPr txBox="1"/>
          <p:nvPr/>
        </p:nvSpPr>
        <p:spPr>
          <a:xfrm>
            <a:off x="6854525" y="7178250"/>
            <a:ext cx="10948800" cy="8817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434343"/>
                </a:solidFill>
                <a:latin typeface="Courier New"/>
                <a:ea typeface="Courier New"/>
                <a:cs typeface="Courier New"/>
                <a:sym typeface="Courier New"/>
              </a:rPr>
              <a:t>difflib.unified_diff(left_lines, right_lines)</a:t>
            </a:r>
            <a:endParaRPr b="1" sz="3000">
              <a:latin typeface="Courier New"/>
              <a:ea typeface="Courier New"/>
              <a:cs typeface="Courier New"/>
              <a:sym typeface="Courier New"/>
            </a:endParaRPr>
          </a:p>
        </p:txBody>
      </p:sp>
      <p:sp>
        <p:nvSpPr>
          <p:cNvPr id="168" name="Google Shape;168;p45"/>
          <p:cNvSpPr txBox="1"/>
          <p:nvPr/>
        </p:nvSpPr>
        <p:spPr>
          <a:xfrm>
            <a:off x="395050" y="8678550"/>
            <a:ext cx="6021900" cy="88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3000">
                <a:solidFill>
                  <a:srgbClr val="434343"/>
                </a:solidFill>
                <a:latin typeface="Calibri"/>
                <a:ea typeface="Calibri"/>
                <a:cs typeface="Calibri"/>
                <a:sym typeface="Calibri"/>
              </a:rPr>
              <a:t>… and to </a:t>
            </a:r>
            <a:r>
              <a:rPr b="1" lang="en" sz="3000">
                <a:solidFill>
                  <a:srgbClr val="434343"/>
                </a:solidFill>
                <a:latin typeface="Calibri"/>
                <a:ea typeface="Calibri"/>
                <a:cs typeface="Calibri"/>
                <a:sym typeface="Calibri"/>
              </a:rPr>
              <a:t>compare</a:t>
            </a:r>
            <a:r>
              <a:rPr lang="en" sz="3000">
                <a:solidFill>
                  <a:srgbClr val="434343"/>
                </a:solidFill>
                <a:latin typeface="Calibri"/>
                <a:ea typeface="Calibri"/>
                <a:cs typeface="Calibri"/>
                <a:sym typeface="Calibri"/>
              </a:rPr>
              <a:t> files and folders </a:t>
            </a:r>
            <a:r>
              <a:rPr lang="en" sz="3000">
                <a:solidFill>
                  <a:srgbClr val="434343"/>
                </a:solidFill>
                <a:latin typeface="Calibri"/>
                <a:ea typeface="Calibri"/>
                <a:cs typeface="Calibri"/>
                <a:sym typeface="Calibri"/>
              </a:rPr>
              <a:t>with the </a:t>
            </a:r>
            <a:r>
              <a:rPr lang="en" sz="3000">
                <a:solidFill>
                  <a:srgbClr val="434343"/>
                </a:solidFill>
                <a:latin typeface="Courier New"/>
                <a:ea typeface="Courier New"/>
                <a:cs typeface="Courier New"/>
                <a:sym typeface="Courier New"/>
              </a:rPr>
              <a:t>filecmp</a:t>
            </a:r>
            <a:r>
              <a:rPr lang="en" sz="3000">
                <a:solidFill>
                  <a:srgbClr val="434343"/>
                </a:solidFill>
                <a:latin typeface="Calibri"/>
                <a:ea typeface="Calibri"/>
                <a:cs typeface="Calibri"/>
                <a:sym typeface="Calibri"/>
              </a:rPr>
              <a:t> module:</a:t>
            </a:r>
            <a:endParaRPr sz="3000">
              <a:solidFill>
                <a:srgbClr val="434343"/>
              </a:solidFill>
              <a:latin typeface="Calibri"/>
              <a:ea typeface="Calibri"/>
              <a:cs typeface="Calibri"/>
              <a:sym typeface="Calibri"/>
            </a:endParaRPr>
          </a:p>
        </p:txBody>
      </p:sp>
      <p:sp>
        <p:nvSpPr>
          <p:cNvPr id="169" name="Google Shape;169;p45"/>
          <p:cNvSpPr txBox="1"/>
          <p:nvPr/>
        </p:nvSpPr>
        <p:spPr>
          <a:xfrm>
            <a:off x="380825" y="6761688"/>
            <a:ext cx="6021900" cy="17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3000">
                <a:solidFill>
                  <a:srgbClr val="434343"/>
                </a:solidFill>
                <a:latin typeface="Calibri"/>
                <a:ea typeface="Calibri"/>
                <a:cs typeface="Calibri"/>
                <a:sym typeface="Calibri"/>
              </a:rPr>
              <a:t>It’s easy to </a:t>
            </a:r>
            <a:r>
              <a:rPr b="1" lang="en" sz="3000">
                <a:solidFill>
                  <a:srgbClr val="434343"/>
                </a:solidFill>
                <a:latin typeface="Calibri"/>
                <a:ea typeface="Calibri"/>
                <a:cs typeface="Calibri"/>
                <a:sym typeface="Calibri"/>
              </a:rPr>
              <a:t>calculate diffs</a:t>
            </a:r>
            <a:r>
              <a:rPr lang="en" sz="3000">
                <a:solidFill>
                  <a:srgbClr val="434343"/>
                </a:solidFill>
                <a:latin typeface="Calibri"/>
                <a:ea typeface="Calibri"/>
                <a:cs typeface="Calibri"/>
                <a:sym typeface="Calibri"/>
              </a:rPr>
              <a:t> of text lines using the </a:t>
            </a:r>
            <a:r>
              <a:rPr lang="en" sz="3000">
                <a:solidFill>
                  <a:srgbClr val="434343"/>
                </a:solidFill>
                <a:latin typeface="Courier New"/>
                <a:ea typeface="Courier New"/>
                <a:cs typeface="Courier New"/>
                <a:sym typeface="Courier New"/>
              </a:rPr>
              <a:t>difflib</a:t>
            </a:r>
            <a:r>
              <a:rPr lang="en" sz="3000">
                <a:solidFill>
                  <a:srgbClr val="434343"/>
                </a:solidFill>
                <a:latin typeface="Calibri"/>
                <a:ea typeface="Calibri"/>
                <a:cs typeface="Calibri"/>
                <a:sym typeface="Calibri"/>
              </a:rPr>
              <a:t> module</a:t>
            </a:r>
            <a:r>
              <a:rPr lang="en" sz="3000">
                <a:solidFill>
                  <a:srgbClr val="434343"/>
                </a:solidFill>
                <a:latin typeface="Calibri"/>
                <a:ea typeface="Calibri"/>
                <a:cs typeface="Calibri"/>
                <a:sym typeface="Calibri"/>
              </a:rPr>
              <a:t> ...</a:t>
            </a:r>
            <a:endParaRPr sz="3000">
              <a:latin typeface="Calibri"/>
              <a:ea typeface="Calibri"/>
              <a:cs typeface="Calibri"/>
              <a:sym typeface="Calibri"/>
            </a:endParaRPr>
          </a:p>
        </p:txBody>
      </p:sp>
      <p:sp>
        <p:nvSpPr>
          <p:cNvPr id="170" name="Google Shape;170;p45"/>
          <p:cNvSpPr txBox="1"/>
          <p:nvPr/>
        </p:nvSpPr>
        <p:spPr>
          <a:xfrm>
            <a:off x="6868750" y="8678575"/>
            <a:ext cx="10948800" cy="8817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434343"/>
                </a:solidFill>
                <a:latin typeface="Courier New"/>
                <a:ea typeface="Courier New"/>
                <a:cs typeface="Courier New"/>
                <a:sym typeface="Courier New"/>
              </a:rPr>
              <a:t>filecmp</a:t>
            </a:r>
            <a:r>
              <a:rPr b="1" lang="en" sz="3000">
                <a:solidFill>
                  <a:srgbClr val="434343"/>
                </a:solidFill>
                <a:latin typeface="Courier New"/>
                <a:ea typeface="Courier New"/>
                <a:cs typeface="Courier New"/>
                <a:sym typeface="Courier New"/>
              </a:rPr>
              <a:t>.cmp(‘dir1/a.txt’, ‘dir2/b.txt’)</a:t>
            </a:r>
            <a:endParaRPr b="1" sz="3000">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46"/>
          <p:cNvSpPr txBox="1"/>
          <p:nvPr>
            <p:ph type="title"/>
          </p:nvPr>
        </p:nvSpPr>
        <p:spPr>
          <a:xfrm>
            <a:off x="398928" y="1476767"/>
            <a:ext cx="16436700" cy="15348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sz="4300"/>
              <a:t>What are diffs? (2</a:t>
            </a:r>
            <a:r>
              <a:rPr lang="en" sz="4300"/>
              <a:t>/2</a:t>
            </a:r>
            <a:r>
              <a:rPr lang="en" sz="4300"/>
              <a:t>)</a:t>
            </a:r>
            <a:endParaRPr sz="4300"/>
          </a:p>
        </p:txBody>
      </p:sp>
      <p:sp>
        <p:nvSpPr>
          <p:cNvPr id="176" name="Google Shape;176;p46"/>
          <p:cNvSpPr txBox="1"/>
          <p:nvPr>
            <p:ph idx="1" type="body"/>
          </p:nvPr>
        </p:nvSpPr>
        <p:spPr>
          <a:xfrm>
            <a:off x="10892800" y="5169250"/>
            <a:ext cx="4102200" cy="3351600"/>
          </a:xfrm>
          <a:prstGeom prst="rect">
            <a:avLst/>
          </a:prstGeom>
          <a:noFill/>
          <a:ln cap="flat" cmpd="sng" w="76200">
            <a:solidFill>
              <a:srgbClr val="0B5394"/>
            </a:solidFill>
            <a:prstDash val="solid"/>
            <a:round/>
            <a:headEnd len="sm" w="sm" type="none"/>
            <a:tailEnd len="sm" w="sm" type="none"/>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rPr b="1" lang="en" sz="2400">
                <a:solidFill>
                  <a:srgbClr val="CC0000"/>
                </a:solidFill>
                <a:latin typeface="Courier New"/>
                <a:ea typeface="Courier New"/>
                <a:cs typeface="Courier New"/>
                <a:sym typeface="Courier New"/>
              </a:rPr>
              <a:t>--- a.txt</a:t>
            </a:r>
            <a:endParaRPr b="1" sz="2400">
              <a:solidFill>
                <a:srgbClr val="CC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1" lang="en" sz="2400">
                <a:solidFill>
                  <a:srgbClr val="6AA84F"/>
                </a:solidFill>
                <a:latin typeface="Courier New"/>
                <a:ea typeface="Courier New"/>
                <a:cs typeface="Courier New"/>
                <a:sym typeface="Courier New"/>
              </a:rPr>
              <a:t>+++ b.txt</a:t>
            </a:r>
            <a:endParaRPr b="1" sz="2400">
              <a:solidFill>
                <a:srgbClr val="6AA84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1" lang="en" sz="2400">
                <a:latin typeface="Courier New"/>
                <a:ea typeface="Courier New"/>
                <a:cs typeface="Courier New"/>
                <a:sym typeface="Courier New"/>
              </a:rPr>
              <a:t>@@ -1,3 +1,3 @@</a:t>
            </a:r>
            <a:endParaRPr b="1" sz="24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1" lang="en" sz="2400">
                <a:solidFill>
                  <a:srgbClr val="CC0000"/>
                </a:solidFill>
                <a:latin typeface="Courier New"/>
                <a:ea typeface="Courier New"/>
                <a:cs typeface="Courier New"/>
                <a:sym typeface="Courier New"/>
              </a:rPr>
              <a:t>-this is some text</a:t>
            </a:r>
            <a:endParaRPr b="1" sz="2400">
              <a:solidFill>
                <a:srgbClr val="CC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1" lang="en" sz="2400">
                <a:solidFill>
                  <a:srgbClr val="CC0000"/>
                </a:solidFill>
                <a:latin typeface="Courier New"/>
                <a:ea typeface="Courier New"/>
                <a:cs typeface="Courier New"/>
                <a:sym typeface="Courier New"/>
              </a:rPr>
              <a:t>-please change it</a:t>
            </a:r>
            <a:endParaRPr b="1" sz="2400">
              <a:solidFill>
                <a:srgbClr val="CC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1" lang="en" sz="2400">
                <a:solidFill>
                  <a:srgbClr val="6AA84F"/>
                </a:solidFill>
                <a:latin typeface="Courier New"/>
                <a:ea typeface="Courier New"/>
                <a:cs typeface="Courier New"/>
                <a:sym typeface="Courier New"/>
              </a:rPr>
              <a:t>+that was some text</a:t>
            </a:r>
            <a:endParaRPr b="1" sz="2400">
              <a:solidFill>
                <a:srgbClr val="6AA84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1" lang="en" sz="2400">
                <a:solidFill>
                  <a:srgbClr val="6AA84F"/>
                </a:solidFill>
                <a:latin typeface="Courier New"/>
                <a:ea typeface="Courier New"/>
                <a:cs typeface="Courier New"/>
                <a:sym typeface="Courier New"/>
              </a:rPr>
              <a:t>+1234</a:t>
            </a:r>
            <a:endParaRPr b="1" sz="2400">
              <a:solidFill>
                <a:srgbClr val="6AA84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1" lang="en" sz="2400">
                <a:latin typeface="Courier New"/>
                <a:ea typeface="Courier New"/>
                <a:cs typeface="Courier New"/>
                <a:sym typeface="Courier New"/>
              </a:rPr>
              <a:t> bye</a:t>
            </a:r>
            <a:endParaRPr b="1" sz="2400">
              <a:latin typeface="Courier New"/>
              <a:ea typeface="Courier New"/>
              <a:cs typeface="Courier New"/>
              <a:sym typeface="Courier New"/>
            </a:endParaRPr>
          </a:p>
        </p:txBody>
      </p:sp>
      <p:sp>
        <p:nvSpPr>
          <p:cNvPr id="177" name="Google Shape;177;p46"/>
          <p:cNvSpPr txBox="1"/>
          <p:nvPr>
            <p:ph idx="1" type="body"/>
          </p:nvPr>
        </p:nvSpPr>
        <p:spPr>
          <a:xfrm>
            <a:off x="4260750" y="7477975"/>
            <a:ext cx="3792900" cy="1661700"/>
          </a:xfrm>
          <a:prstGeom prst="rect">
            <a:avLst/>
          </a:prstGeom>
          <a:solidFill>
            <a:srgbClr val="D9EAD3"/>
          </a:solidFill>
          <a:ln cap="flat" cmpd="sng" w="76200">
            <a:solidFill>
              <a:srgbClr val="38761D"/>
            </a:solidFill>
            <a:prstDash val="solid"/>
            <a:round/>
            <a:headEnd len="sm" w="sm" type="none"/>
            <a:tailEnd len="sm" w="sm" type="none"/>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rPr b="1" lang="en" sz="2400">
                <a:latin typeface="Courier New"/>
                <a:ea typeface="Courier New"/>
                <a:cs typeface="Courier New"/>
                <a:sym typeface="Courier New"/>
              </a:rPr>
              <a:t>that was some text</a:t>
            </a:r>
            <a:endParaRPr b="1" sz="24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1" lang="en" sz="2400">
                <a:latin typeface="Courier New"/>
                <a:ea typeface="Courier New"/>
                <a:cs typeface="Courier New"/>
                <a:sym typeface="Courier New"/>
              </a:rPr>
              <a:t>1234</a:t>
            </a:r>
            <a:endParaRPr b="1" sz="24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1" lang="en" sz="2400">
                <a:latin typeface="Courier New"/>
                <a:ea typeface="Courier New"/>
                <a:cs typeface="Courier New"/>
                <a:sym typeface="Courier New"/>
              </a:rPr>
              <a:t>bye</a:t>
            </a:r>
            <a:endParaRPr b="1" sz="2400">
              <a:latin typeface="Courier New"/>
              <a:ea typeface="Courier New"/>
              <a:cs typeface="Courier New"/>
              <a:sym typeface="Courier New"/>
            </a:endParaRPr>
          </a:p>
        </p:txBody>
      </p:sp>
      <p:sp>
        <p:nvSpPr>
          <p:cNvPr id="178" name="Google Shape;178;p46"/>
          <p:cNvSpPr txBox="1"/>
          <p:nvPr>
            <p:ph idx="1" type="body"/>
          </p:nvPr>
        </p:nvSpPr>
        <p:spPr>
          <a:xfrm>
            <a:off x="4260750" y="4310263"/>
            <a:ext cx="3792900" cy="1661700"/>
          </a:xfrm>
          <a:prstGeom prst="rect">
            <a:avLst/>
          </a:prstGeom>
          <a:solidFill>
            <a:srgbClr val="FFF2CC"/>
          </a:solidFill>
          <a:ln cap="flat" cmpd="sng" w="76200">
            <a:solidFill>
              <a:srgbClr val="BF9000"/>
            </a:solidFill>
            <a:prstDash val="solid"/>
            <a:round/>
            <a:headEnd len="sm" w="sm" type="none"/>
            <a:tailEnd len="sm" w="sm" type="none"/>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rPr b="1" lang="en" sz="2400">
                <a:latin typeface="Courier New"/>
                <a:ea typeface="Courier New"/>
                <a:cs typeface="Courier New"/>
                <a:sym typeface="Courier New"/>
              </a:rPr>
              <a:t>this is some text</a:t>
            </a:r>
            <a:endParaRPr b="1" sz="24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1" lang="en" sz="2400">
                <a:latin typeface="Courier New"/>
                <a:ea typeface="Courier New"/>
                <a:cs typeface="Courier New"/>
                <a:sym typeface="Courier New"/>
              </a:rPr>
              <a:t>please change it</a:t>
            </a:r>
            <a:endParaRPr b="1" sz="24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1" lang="en" sz="2400">
                <a:latin typeface="Courier New"/>
                <a:ea typeface="Courier New"/>
                <a:cs typeface="Courier New"/>
                <a:sym typeface="Courier New"/>
              </a:rPr>
              <a:t>bye</a:t>
            </a:r>
            <a:endParaRPr b="1" sz="2400">
              <a:latin typeface="Courier New"/>
              <a:ea typeface="Courier New"/>
              <a:cs typeface="Courier New"/>
              <a:sym typeface="Courier New"/>
            </a:endParaRPr>
          </a:p>
        </p:txBody>
      </p:sp>
      <p:cxnSp>
        <p:nvCxnSpPr>
          <p:cNvPr id="179" name="Google Shape;179;p46"/>
          <p:cNvCxnSpPr>
            <a:stCxn id="178" idx="3"/>
            <a:endCxn id="176" idx="1"/>
          </p:cNvCxnSpPr>
          <p:nvPr/>
        </p:nvCxnSpPr>
        <p:spPr>
          <a:xfrm>
            <a:off x="8053650" y="5141113"/>
            <a:ext cx="2839200" cy="1704000"/>
          </a:xfrm>
          <a:prstGeom prst="straightConnector1">
            <a:avLst/>
          </a:prstGeom>
          <a:noFill/>
          <a:ln cap="flat" cmpd="sng" w="76200">
            <a:solidFill>
              <a:schemeClr val="dk1"/>
            </a:solidFill>
            <a:prstDash val="solid"/>
            <a:round/>
            <a:headEnd len="med" w="med" type="none"/>
            <a:tailEnd len="med" w="med" type="triangle"/>
          </a:ln>
        </p:spPr>
      </p:cxnSp>
      <p:cxnSp>
        <p:nvCxnSpPr>
          <p:cNvPr id="180" name="Google Shape;180;p46"/>
          <p:cNvCxnSpPr>
            <a:stCxn id="177" idx="3"/>
            <a:endCxn id="176" idx="1"/>
          </p:cNvCxnSpPr>
          <p:nvPr/>
        </p:nvCxnSpPr>
        <p:spPr>
          <a:xfrm flipH="1" rot="10800000">
            <a:off x="8053650" y="6845125"/>
            <a:ext cx="2839200" cy="1463700"/>
          </a:xfrm>
          <a:prstGeom prst="straightConnector1">
            <a:avLst/>
          </a:prstGeom>
          <a:noFill/>
          <a:ln cap="flat" cmpd="sng" w="76200">
            <a:solidFill>
              <a:schemeClr val="dk1"/>
            </a:solidFill>
            <a:prstDash val="solid"/>
            <a:round/>
            <a:headEnd len="med" w="med" type="none"/>
            <a:tailEnd len="med" w="med" type="triangle"/>
          </a:ln>
        </p:spPr>
      </p:cxnSp>
      <p:sp>
        <p:nvSpPr>
          <p:cNvPr id="181" name="Google Shape;181;p46"/>
          <p:cNvSpPr txBox="1"/>
          <p:nvPr/>
        </p:nvSpPr>
        <p:spPr>
          <a:xfrm>
            <a:off x="1104625" y="4409263"/>
            <a:ext cx="2839200" cy="1463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997">
                <a:solidFill>
                  <a:srgbClr val="434343"/>
                </a:solidFill>
                <a:latin typeface="Calibri"/>
                <a:ea typeface="Calibri"/>
                <a:cs typeface="Calibri"/>
                <a:sym typeface="Calibri"/>
              </a:rPr>
              <a:t>File </a:t>
            </a:r>
            <a:r>
              <a:rPr b="1" lang="en" sz="3997">
                <a:solidFill>
                  <a:srgbClr val="434343"/>
                </a:solidFill>
                <a:latin typeface="Calibri"/>
                <a:ea typeface="Calibri"/>
                <a:cs typeface="Calibri"/>
                <a:sym typeface="Calibri"/>
              </a:rPr>
              <a:t>a.txt</a:t>
            </a:r>
            <a:endParaRPr b="1" sz="3997">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3000">
                <a:solidFill>
                  <a:srgbClr val="434343"/>
                </a:solidFill>
                <a:latin typeface="Calibri"/>
                <a:ea typeface="Calibri"/>
                <a:cs typeface="Calibri"/>
                <a:sym typeface="Calibri"/>
              </a:rPr>
              <a:t>(left)</a:t>
            </a:r>
            <a:endParaRPr sz="3000">
              <a:solidFill>
                <a:srgbClr val="434343"/>
              </a:solidFill>
              <a:latin typeface="Calibri"/>
              <a:ea typeface="Calibri"/>
              <a:cs typeface="Calibri"/>
              <a:sym typeface="Calibri"/>
            </a:endParaRPr>
          </a:p>
        </p:txBody>
      </p:sp>
      <p:sp>
        <p:nvSpPr>
          <p:cNvPr id="182" name="Google Shape;182;p46"/>
          <p:cNvSpPr txBox="1"/>
          <p:nvPr/>
        </p:nvSpPr>
        <p:spPr>
          <a:xfrm>
            <a:off x="1104625" y="7576963"/>
            <a:ext cx="2839200" cy="1463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997">
                <a:solidFill>
                  <a:srgbClr val="434343"/>
                </a:solidFill>
                <a:latin typeface="Calibri"/>
                <a:ea typeface="Calibri"/>
                <a:cs typeface="Calibri"/>
                <a:sym typeface="Calibri"/>
              </a:rPr>
              <a:t>File </a:t>
            </a:r>
            <a:r>
              <a:rPr b="1" lang="en" sz="3997">
                <a:solidFill>
                  <a:srgbClr val="434343"/>
                </a:solidFill>
                <a:latin typeface="Calibri"/>
                <a:ea typeface="Calibri"/>
                <a:cs typeface="Calibri"/>
                <a:sym typeface="Calibri"/>
              </a:rPr>
              <a:t>b</a:t>
            </a:r>
            <a:r>
              <a:rPr b="1" lang="en" sz="3997">
                <a:solidFill>
                  <a:srgbClr val="434343"/>
                </a:solidFill>
                <a:latin typeface="Calibri"/>
                <a:ea typeface="Calibri"/>
                <a:cs typeface="Calibri"/>
                <a:sym typeface="Calibri"/>
              </a:rPr>
              <a:t>.txt</a:t>
            </a:r>
            <a:endParaRPr b="1" sz="3997">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3000">
                <a:solidFill>
                  <a:srgbClr val="434343"/>
                </a:solidFill>
                <a:latin typeface="Calibri"/>
                <a:ea typeface="Calibri"/>
                <a:cs typeface="Calibri"/>
                <a:sym typeface="Calibri"/>
              </a:rPr>
              <a:t>(right)</a:t>
            </a:r>
            <a:endParaRPr b="1" sz="3997">
              <a:solidFill>
                <a:srgbClr val="434343"/>
              </a:solidFill>
              <a:latin typeface="Calibri"/>
              <a:ea typeface="Calibri"/>
              <a:cs typeface="Calibri"/>
              <a:sym typeface="Calibri"/>
            </a:endParaRPr>
          </a:p>
        </p:txBody>
      </p:sp>
      <p:sp>
        <p:nvSpPr>
          <p:cNvPr id="183" name="Google Shape;183;p46"/>
          <p:cNvSpPr txBox="1"/>
          <p:nvPr/>
        </p:nvSpPr>
        <p:spPr>
          <a:xfrm>
            <a:off x="15379350" y="6113200"/>
            <a:ext cx="2143800" cy="1463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997">
                <a:solidFill>
                  <a:srgbClr val="434343"/>
                </a:solidFill>
                <a:latin typeface="Calibri"/>
                <a:ea typeface="Calibri"/>
                <a:cs typeface="Calibri"/>
                <a:sym typeface="Calibri"/>
              </a:rPr>
              <a:t>Unidiffs</a:t>
            </a:r>
            <a:endParaRPr b="1" sz="3997">
              <a:solidFill>
                <a:srgbClr val="434343"/>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7"/>
          <p:cNvSpPr txBox="1"/>
          <p:nvPr>
            <p:ph type="title"/>
          </p:nvPr>
        </p:nvSpPr>
        <p:spPr>
          <a:xfrm>
            <a:off x="980300" y="976050"/>
            <a:ext cx="16599000" cy="81777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rPr lang="en" sz="11500"/>
              <a:t>Code: compare a set </a:t>
            </a:r>
            <a:endParaRPr sz="11500"/>
          </a:p>
          <a:p>
            <a:pPr indent="0" lvl="0" marL="0" marR="0" rtl="0" algn="l">
              <a:lnSpc>
                <a:spcPct val="100000"/>
              </a:lnSpc>
              <a:spcBef>
                <a:spcPts val="0"/>
              </a:spcBef>
              <a:spcAft>
                <a:spcPts val="0"/>
              </a:spcAft>
              <a:buClr>
                <a:srgbClr val="000000"/>
              </a:buClr>
              <a:buSzPts val="1100"/>
              <a:buFont typeface="Arial"/>
              <a:buNone/>
            </a:pPr>
            <a:r>
              <a:rPr lang="en" sz="11500"/>
              <a:t>of text files</a:t>
            </a:r>
            <a:endParaRPr sz="1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48"/>
          <p:cNvSpPr txBox="1"/>
          <p:nvPr>
            <p:ph type="title"/>
          </p:nvPr>
        </p:nvSpPr>
        <p:spPr>
          <a:xfrm>
            <a:off x="196414" y="32685"/>
            <a:ext cx="17645400" cy="12048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Summary</a:t>
            </a:r>
            <a:endParaRPr b="0" i="0" sz="4398" u="none" cap="none" strike="noStrike">
              <a:solidFill>
                <a:schemeClr val="lt1"/>
              </a:solidFill>
              <a:latin typeface="Calibri"/>
              <a:ea typeface="Calibri"/>
              <a:cs typeface="Calibri"/>
              <a:sym typeface="Calibri"/>
            </a:endParaRPr>
          </a:p>
        </p:txBody>
      </p:sp>
      <p:sp>
        <p:nvSpPr>
          <p:cNvPr id="194" name="Google Shape;194;p48"/>
          <p:cNvSpPr txBox="1"/>
          <p:nvPr>
            <p:ph idx="4294967295" type="body"/>
          </p:nvPr>
        </p:nvSpPr>
        <p:spPr>
          <a:xfrm>
            <a:off x="459375" y="1909763"/>
            <a:ext cx="17424300" cy="8042400"/>
          </a:xfrm>
          <a:prstGeom prst="rect">
            <a:avLst/>
          </a:prstGeom>
          <a:noFill/>
          <a:ln>
            <a:noFill/>
          </a:ln>
        </p:spPr>
        <p:txBody>
          <a:bodyPr anchorCtr="0" anchor="t" bIns="182750" lIns="182750" spcFirstLastPara="1" rIns="182750" wrap="square" tIns="182750">
            <a:noAutofit/>
          </a:bodyPr>
          <a:lstStyle/>
          <a:p>
            <a:pPr indent="-723425" lvl="0" marL="913988" rtl="0" algn="l">
              <a:spcBef>
                <a:spcPts val="0"/>
              </a:spcBef>
              <a:spcAft>
                <a:spcPts val="0"/>
              </a:spcAft>
              <a:buClr>
                <a:srgbClr val="434343"/>
              </a:buClr>
              <a:buSzPts val="3997"/>
              <a:buFont typeface="Calibri"/>
              <a:buChar char="●"/>
            </a:pPr>
            <a:r>
              <a:rPr lang="en" sz="3997">
                <a:solidFill>
                  <a:srgbClr val="434343"/>
                </a:solidFill>
              </a:rPr>
              <a:t>What a hash is</a:t>
            </a:r>
            <a:endParaRPr sz="3997">
              <a:solidFill>
                <a:srgbClr val="434343"/>
              </a:solidFill>
            </a:endParaRPr>
          </a:p>
          <a:p>
            <a:pPr indent="-723425" lvl="0" marL="913988" rtl="0" algn="l">
              <a:spcBef>
                <a:spcPts val="0"/>
              </a:spcBef>
              <a:spcAft>
                <a:spcPts val="0"/>
              </a:spcAft>
              <a:buClr>
                <a:srgbClr val="434343"/>
              </a:buClr>
              <a:buSzPts val="3997"/>
              <a:buFont typeface="Calibri"/>
              <a:buChar char="●"/>
            </a:pPr>
            <a:r>
              <a:rPr lang="en" sz="3997">
                <a:solidFill>
                  <a:srgbClr val="434343"/>
                </a:solidFill>
              </a:rPr>
              <a:t>What diffs are</a:t>
            </a:r>
            <a:endParaRPr sz="3997">
              <a:solidFill>
                <a:srgbClr val="434343"/>
              </a:solidFill>
            </a:endParaRPr>
          </a:p>
          <a:p>
            <a:pPr indent="-723425" lvl="0" marL="913988" rtl="0" algn="l">
              <a:spcBef>
                <a:spcPts val="0"/>
              </a:spcBef>
              <a:spcAft>
                <a:spcPts val="0"/>
              </a:spcAft>
              <a:buClr>
                <a:srgbClr val="434343"/>
              </a:buClr>
              <a:buSzPts val="3997"/>
              <a:buFont typeface="Calibri"/>
              <a:buChar char="●"/>
            </a:pPr>
            <a:r>
              <a:rPr lang="en" sz="3997">
                <a:solidFill>
                  <a:srgbClr val="434343"/>
                </a:solidFill>
              </a:rPr>
              <a:t>Code: compare a set of text files</a:t>
            </a:r>
            <a:endParaRPr sz="3997">
              <a:solidFill>
                <a:srgbClr val="43434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49"/>
          <p:cNvSpPr txBox="1"/>
          <p:nvPr>
            <p:ph type="ctrTitle"/>
          </p:nvPr>
        </p:nvSpPr>
        <p:spPr>
          <a:xfrm>
            <a:off x="780950" y="3636875"/>
            <a:ext cx="154992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C</a:t>
            </a:r>
            <a:r>
              <a:rPr lang="en"/>
              <a:t>ompressing and decompressing files</a:t>
            </a:r>
            <a:endParaRPr b="0" i="0" sz="9596" u="none" cap="none" strike="noStrike">
              <a:solidFill>
                <a:schemeClr val="lt1"/>
              </a:solidFill>
              <a:latin typeface="Calibri"/>
              <a:ea typeface="Calibri"/>
              <a:cs typeface="Calibri"/>
              <a:sym typeface="Calibri"/>
            </a:endParaRPr>
          </a:p>
        </p:txBody>
      </p:sp>
      <p:sp>
        <p:nvSpPr>
          <p:cNvPr id="200" name="Google Shape;200;p49"/>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